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Alfa Slab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87E8FC-8140-40D3-869C-9DF934944BA6}">
  <a:tblStyle styleId="{E487E8FC-8140-40D3-869C-9DF934944B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11" Type="http://schemas.openxmlformats.org/officeDocument/2006/relationships/slide" Target="slides/slide5.xml"/><Relationship Id="rId22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21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AlfaSlab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roximaNova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e74b531e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e74b531e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horizontal point of view in nyu vs also vertical in linemod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e74b531e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e74b531e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e74b531e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e74b531e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da9e95f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da9e95f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da9e95f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da9e95f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fr" sz="1000">
                <a:solidFill>
                  <a:srgbClr val="595959"/>
                </a:solidFill>
              </a:rPr>
              <a:t>recent paper, state of the art results</a:t>
            </a:r>
            <a:endParaRPr sz="1000">
              <a:solidFill>
                <a:srgbClr val="595959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fr" sz="1000">
                <a:solidFill>
                  <a:srgbClr val="595959"/>
                </a:solidFill>
              </a:rPr>
              <a:t>specificity of DenseFusion : consider geometric and color features jointly at the pixel level → also add some global features</a:t>
            </a:r>
            <a:endParaRPr sz="1000">
              <a:solidFill>
                <a:srgbClr val="595959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fr" sz="1000">
                <a:solidFill>
                  <a:srgbClr val="595959"/>
                </a:solidFill>
              </a:rPr>
              <a:t>classical approaches treated the two aspects separately</a:t>
            </a:r>
            <a:endParaRPr sz="1000">
              <a:solidFill>
                <a:srgbClr val="595959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fr" sz="1000">
                <a:solidFill>
                  <a:srgbClr val="595959"/>
                </a:solidFill>
              </a:rPr>
              <a:t>ICP refinement to improve final prediction (more classical)</a:t>
            </a:r>
            <a:endParaRPr sz="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da9e95f7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da9e95f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fr" sz="1200">
                <a:solidFill>
                  <a:srgbClr val="595959"/>
                </a:solidFill>
              </a:rPr>
              <a:t>ranked 3 on Depth NYU V2 dataset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fr" sz="1200">
                <a:solidFill>
                  <a:srgbClr val="595959"/>
                </a:solidFill>
              </a:rPr>
              <a:t>motivate the use of transformers for depth prediction</a:t>
            </a:r>
            <a:endParaRPr sz="5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e74b531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e74b531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fr" sz="1000">
                <a:solidFill>
                  <a:srgbClr val="595959"/>
                </a:solidFill>
              </a:rPr>
              <a:t>should not affect the prediction since we only use the depth corresponding to the mask of the segmented object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e74b531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e74b531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fr" sz="1000"/>
              <a:t>lightning sensitive (white on the squared support and computer screen)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fr" sz="1000"/>
              <a:t>wrong estimation of the depth amplitude</a:t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e74b531e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e74b531e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wrong depth estimation for a fixed distance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e74b531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e74b531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 horizontal point of view in nyu vs also vertical in linemod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e74b531e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e74b531e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motivate the conservation of the 2D geometric embedding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/>
              <a:t>6D Pose Estimation on RGB images</a:t>
            </a:r>
            <a:endParaRPr sz="39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19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results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3117068"/>
            <a:ext cx="2701901" cy="202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8" y="892425"/>
            <a:ext cx="2701896" cy="202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325" y="892428"/>
            <a:ext cx="2701901" cy="202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8325" y="3117075"/>
            <a:ext cx="2701899" cy="202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2625" y="892425"/>
            <a:ext cx="2701901" cy="202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2625" y="3117074"/>
            <a:ext cx="2701899" cy="20264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18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Results on pose estimation</a:t>
            </a:r>
            <a:endParaRPr/>
          </a:p>
        </p:txBody>
      </p:sp>
      <p:graphicFrame>
        <p:nvGraphicFramePr>
          <p:cNvPr id="142" name="Google Shape;142;p23"/>
          <p:cNvGraphicFramePr/>
          <p:nvPr/>
        </p:nvGraphicFramePr>
        <p:xfrm>
          <a:off x="81900" y="173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{E487E8FC-8140-40D3-869C-9DF934944BA6}</a:tableStyleId>
              </a:tblPr>
              <a:tblGrid>
                <a:gridCol w="1846950"/>
                <a:gridCol w="1163475"/>
                <a:gridCol w="11214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Accuracy </a:t>
                      </a:r>
                      <a:r>
                        <a:rPr lang="fr" sz="1200"/>
                        <a:t>(0.1*diameter)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Average distance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DenseFusion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94.2 %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0.74 cm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DenseFusion no ICP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78.3 %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1.60 cm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DenseFusion RGB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6.5 %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5.68 cm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TransDepth + DenseFusion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0.0 %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49.4 cm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050" y="967275"/>
            <a:ext cx="4781955" cy="39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320"/>
              <a:t>Numerical comparison</a:t>
            </a:r>
            <a:endParaRPr sz="2320"/>
          </a:p>
        </p:txBody>
      </p:sp>
      <p:graphicFrame>
        <p:nvGraphicFramePr>
          <p:cNvPr id="150" name="Google Shape;150;p24"/>
          <p:cNvGraphicFramePr/>
          <p:nvPr/>
        </p:nvGraphicFramePr>
        <p:xfrm>
          <a:off x="778738" y="5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{E487E8FC-8140-40D3-869C-9DF934944BA6}</a:tableStyleId>
              </a:tblPr>
              <a:tblGrid>
                <a:gridCol w="2053900"/>
                <a:gridCol w="2644675"/>
                <a:gridCol w="2887950"/>
              </a:tblGrid>
              <a:tr h="3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Object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Average distance (cm) - </a:t>
                      </a:r>
                      <a:r>
                        <a:rPr lang="fr" sz="1200"/>
                        <a:t>RGB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Average distance (cm) - </a:t>
                      </a:r>
                      <a:r>
                        <a:rPr lang="fr" sz="1200"/>
                        <a:t>RGB-D no ICP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ape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5.1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0.9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bench vi.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6.3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1.8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camera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6.7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1.4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can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5.6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1.6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cat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5.3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1.1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driller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6.8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2.8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duck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3.9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1.1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hole p.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6.1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1.5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iron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5.8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1.7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lamp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4.9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2.0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phone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5.9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/>
                        <a:t>1.8</a:t>
                      </a:r>
                      <a:endParaRPr sz="12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411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retrieve objects position and orientation in an image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depth sensors may fail in some cases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extend the approach to RGB images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200" y="1152475"/>
            <a:ext cx="4321024" cy="3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660300" y="4411975"/>
            <a:ext cx="43209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Image from </a:t>
            </a:r>
            <a:r>
              <a:rPr b="1" lang="fr" sz="900"/>
              <a:t>DenseFusion: 6D Object Pose Estimation by Iterative Dense Fusion, </a:t>
            </a:r>
            <a:r>
              <a:rPr lang="fr" sz="900"/>
              <a:t>Chen Wang &amp; al.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3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Overview of the DenseFusion method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52645"/>
            <a:ext cx="8520600" cy="421590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348800" y="4868550"/>
            <a:ext cx="6446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/>
              <a:t>Image from </a:t>
            </a:r>
            <a:r>
              <a:rPr b="1" lang="fr" sz="900"/>
              <a:t>DenseFusion: 6D Object Pose Estimation by Iterative Dense Fusion, </a:t>
            </a:r>
            <a:r>
              <a:rPr lang="fr" sz="900"/>
              <a:t>Chen Wang &amp; al.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Depth prediction network : TransDepth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360900"/>
            <a:ext cx="85206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state of the art method on NYU Depth V2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based on transformers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available code with pretrained model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200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 on Linemod dataset</a:t>
            </a:r>
            <a:endParaRPr/>
          </a:p>
        </p:txBody>
      </p:sp>
      <p:graphicFrame>
        <p:nvGraphicFramePr>
          <p:cNvPr id="89" name="Google Shape;89;p17"/>
          <p:cNvGraphicFramePr/>
          <p:nvPr/>
        </p:nvGraphicFramePr>
        <p:xfrm>
          <a:off x="2896850" y="27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{E487E8FC-8140-40D3-869C-9DF934944BA6}</a:tableStyleId>
              </a:tblPr>
              <a:tblGrid>
                <a:gridCol w="1835525"/>
                <a:gridCol w="1514775"/>
              </a:tblGrid>
              <a:tr h="3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RMSE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NYU Depth V2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0.365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Linemod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0.842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Linemod with masks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0.</a:t>
                      </a:r>
                      <a:r>
                        <a:rPr lang="fr"/>
                        <a:t>538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745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use pretrained model on Linemod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the performance on the masked objects only are relevant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3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Depth prediction pitfalls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091" y="908200"/>
            <a:ext cx="5686909" cy="42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3084575" y="2794825"/>
            <a:ext cx="481200" cy="40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2725" y="1738950"/>
            <a:ext cx="3137300" cy="2509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135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Depth prediction pitfalls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3084575" y="2794825"/>
            <a:ext cx="481200" cy="40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052" y="908200"/>
            <a:ext cx="5686949" cy="42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8675" y="1737913"/>
            <a:ext cx="31432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Potential causes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452550"/>
            <a:ext cx="85206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same camera for the acquisition but different lightning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datasets too different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600"/>
              <a:t>→ plain and homogeneous areas in NYU vs </a:t>
            </a:r>
            <a:r>
              <a:rPr lang="fr" sz="1600"/>
              <a:t>many items in Linemod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00"/>
              <a:t>→ horizontal point of views in NYU vs many different in Linemod</a:t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0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2D DenseFusion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358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adaptation </a:t>
            </a:r>
            <a:r>
              <a:rPr lang="fr"/>
              <a:t>of the code to handle RGB-only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per pixel prediction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2D geometric embedding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training for 170 epochs </a:t>
            </a:r>
            <a:br>
              <a:rPr lang="fr"/>
            </a:br>
            <a:r>
              <a:rPr lang="fr"/>
              <a:t>(about 8 days)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450" y="881300"/>
            <a:ext cx="4997849" cy="40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